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65" r:id="rId5"/>
    <p:sldId id="267" r:id="rId6"/>
    <p:sldId id="259" r:id="rId7"/>
    <p:sldId id="261" r:id="rId8"/>
    <p:sldId id="258" r:id="rId9"/>
    <p:sldId id="260" r:id="rId10"/>
    <p:sldId id="262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9058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94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276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43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3171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80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574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395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3478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6149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4507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CF3C-F2C7-462C-8314-3D65C5190677}" type="datetimeFigureOut">
              <a:rPr lang="hr-HR" smtClean="0"/>
              <a:t>13.1.2023.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5614-419E-43AD-B85B-1D00C4F31B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87121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B6BF8E-0FFE-4E6B-90D7-58963FDE4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sz="4400" dirty="0"/>
              <a:t>Predviđanje </a:t>
            </a:r>
            <a:r>
              <a:rPr lang="hr-HR" sz="4400" dirty="0" err="1"/>
              <a:t>March</a:t>
            </a:r>
            <a:r>
              <a:rPr lang="hr-HR" sz="4400" dirty="0"/>
              <a:t> </a:t>
            </a:r>
            <a:r>
              <a:rPr lang="hr-HR" sz="4400" dirty="0" err="1"/>
              <a:t>Madness</a:t>
            </a:r>
            <a:r>
              <a:rPr lang="hr-HR" sz="4400" dirty="0"/>
              <a:t> pobjednika- poboljšanje rješenja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2196552-DFE5-4670-9EEA-B046E47E4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Stipe Babić i Sven Balint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CDB315C-A83B-49E5-9858-B5B83F01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41" y="4988133"/>
            <a:ext cx="1976918" cy="854576"/>
          </a:xfrm>
          <a:prstGeom prst="rect">
            <a:avLst/>
          </a:prstGeom>
        </p:spPr>
      </p:pic>
      <p:pic>
        <p:nvPicPr>
          <p:cNvPr id="7" name="Audiozapis 6">
            <a:hlinkClick r:id="" action="ppaction://media"/>
            <a:extLst>
              <a:ext uri="{FF2B5EF4-FFF2-40B4-BE49-F238E27FC236}">
                <a16:creationId xmlns:a16="http://schemas.microsoft.com/office/drawing/2014/main" id="{3592333B-C6FD-4E57-B096-A4F6EBC45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7"/>
    </mc:Choice>
    <mc:Fallback>
      <p:transition spd="slow" advTm="1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45A67B-F092-49FC-A5EA-864AB669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306" y="851849"/>
            <a:ext cx="4162302" cy="2933411"/>
          </a:xfrm>
        </p:spPr>
        <p:txBody>
          <a:bodyPr/>
          <a:lstStyle/>
          <a:p>
            <a:r>
              <a:rPr lang="hr-HR" dirty="0"/>
              <a:t>Iščitavanje najbolje kombinacije argumenata za najpreciznije podatke</a:t>
            </a:r>
          </a:p>
          <a:p>
            <a:r>
              <a:rPr lang="hr-HR" dirty="0"/>
              <a:t>Najbolja kombinacija blizu 75%</a:t>
            </a:r>
          </a:p>
        </p:txBody>
      </p:sp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525F6E6B-67FF-414C-8A22-3F005AACD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8" y="350320"/>
            <a:ext cx="5142947" cy="6151973"/>
          </a:xfrm>
          <a:prstGeom prst="rect">
            <a:avLst/>
          </a:prstGeom>
        </p:spPr>
      </p:pic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93BE8A53-7644-4A1E-BF4C-E3A088F1B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61" y="4820816"/>
            <a:ext cx="5776541" cy="1130826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29A5C09A-A23A-4B11-B058-B23F9EFB9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2" name="Audiozapis 1">
            <a:hlinkClick r:id="" action="ppaction://media"/>
            <a:extLst>
              <a:ext uri="{FF2B5EF4-FFF2-40B4-BE49-F238E27FC236}">
                <a16:creationId xmlns:a16="http://schemas.microsoft.com/office/drawing/2014/main" id="{20DB2E7E-8490-4B10-A62B-E1228B9B1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1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3"/>
    </mc:Choice>
    <mc:Fallback>
      <p:transition spd="slow" advTm="2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6CB4FE0-424D-4352-B0C3-797B595D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1118" y="2567833"/>
            <a:ext cx="4893622" cy="2833203"/>
          </a:xfrm>
        </p:spPr>
        <p:txBody>
          <a:bodyPr/>
          <a:lstStyle/>
          <a:p>
            <a:r>
              <a:rPr lang="hr-HR" dirty="0"/>
              <a:t>Raspodjela utjecaja na točnost 0.7313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CC6EA07-50DB-420A-8B60-28FF93A18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1" y="2421628"/>
            <a:ext cx="5638810" cy="2833203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512A36DA-2244-41E7-87AE-A352C17E2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7" name="Audiozapis 6">
            <a:hlinkClick r:id="" action="ppaction://media"/>
            <a:extLst>
              <a:ext uri="{FF2B5EF4-FFF2-40B4-BE49-F238E27FC236}">
                <a16:creationId xmlns:a16="http://schemas.microsoft.com/office/drawing/2014/main" id="{534BA2FD-7F68-49B7-B6A2-0E1EE120B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8"/>
    </mc:Choice>
    <mc:Fallback>
      <p:transition spd="slow" advTm="11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F41F65-7111-4BE4-A95A-92F05CC9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Konačni rezultati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4234166-1DF0-492A-8B78-6EBA59BAF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490" y="2499755"/>
            <a:ext cx="4828309" cy="3677207"/>
          </a:xfrm>
        </p:spPr>
        <p:txBody>
          <a:bodyPr/>
          <a:lstStyle/>
          <a:p>
            <a:r>
              <a:rPr lang="hr-HR" dirty="0"/>
              <a:t>Rezultati algoritma iz članka</a:t>
            </a:r>
          </a:p>
          <a:p>
            <a:r>
              <a:rPr lang="hr-HR" dirty="0"/>
              <a:t>62.69%</a:t>
            </a:r>
          </a:p>
          <a:p>
            <a:endParaRPr lang="hr-HR" dirty="0"/>
          </a:p>
          <a:p>
            <a:endParaRPr lang="hr-HR" dirty="0"/>
          </a:p>
          <a:p>
            <a:r>
              <a:rPr lang="hr-HR" dirty="0"/>
              <a:t>Rezultati našeg poboljšanog algoritma</a:t>
            </a:r>
          </a:p>
          <a:p>
            <a:r>
              <a:rPr lang="hr-HR" dirty="0"/>
              <a:t>73.13%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BFFDCC9-3223-45F5-BC22-512AF651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0" y="4900117"/>
            <a:ext cx="5650182" cy="752829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D0512983-0A72-4375-A071-9C13B3C25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0" y="2550472"/>
            <a:ext cx="5650181" cy="1234542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2547064D-B19A-4C78-B1D0-68B8532C3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  <a:extLst>
              <a:ext uri="{FF2B5EF4-FFF2-40B4-BE49-F238E27FC236}">
                <a16:creationId xmlns:a16="http://schemas.microsoft.com/office/drawing/2014/main" id="{777376D8-1CCE-4F96-A8D1-A2DFFD481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4"/>
    </mc:Choice>
    <mc:Fallback>
      <p:transition spd="slow" advTm="2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B438E2-04FF-4709-BEC6-C1D06464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5929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Hvala na pažnji!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762FFD9E-B4E9-4311-A5D9-CA7F727AD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4" name="Audiozapis 3">
            <a:hlinkClick r:id="" action="ppaction://media"/>
            <a:extLst>
              <a:ext uri="{FF2B5EF4-FFF2-40B4-BE49-F238E27FC236}">
                <a16:creationId xmlns:a16="http://schemas.microsoft.com/office/drawing/2014/main" id="{BA329C35-34DF-4ADC-85FF-E79DA350E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6"/>
    </mc:Choice>
    <mc:Fallback>
      <p:transition spd="slow" advTm="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9A19AC-E240-40E5-83CC-123DBDC6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March</a:t>
            </a:r>
            <a:r>
              <a:rPr lang="hr-HR" dirty="0"/>
              <a:t> </a:t>
            </a:r>
            <a:r>
              <a:rPr lang="hr-HR" dirty="0" err="1"/>
              <a:t>Madness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4813CBB-6C4C-45FE-AC53-DC99585B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 fakultetski košarkaški turnir</a:t>
            </a:r>
          </a:p>
          <a:p>
            <a:r>
              <a:rPr lang="hr-HR" dirty="0"/>
              <a:t>347 ekipa </a:t>
            </a:r>
          </a:p>
          <a:p>
            <a:r>
              <a:rPr lang="hr-HR" dirty="0"/>
              <a:t>4 regije</a:t>
            </a:r>
          </a:p>
          <a:p>
            <a:r>
              <a:rPr lang="hr-HR" dirty="0" err="1"/>
              <a:t>Seeding</a:t>
            </a:r>
            <a:endParaRPr lang="hr-HR" dirty="0"/>
          </a:p>
          <a:p>
            <a:r>
              <a:rPr lang="hr-HR" dirty="0"/>
              <a:t>37 varijabli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78EC701-593F-47B3-9919-FBBA8E970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  <a:extLst>
              <a:ext uri="{FF2B5EF4-FFF2-40B4-BE49-F238E27FC236}">
                <a16:creationId xmlns:a16="http://schemas.microsoft.com/office/drawing/2014/main" id="{5E34AB0B-8041-4B17-B34A-B0703C8DF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61"/>
    </mc:Choice>
    <mc:Fallback>
      <p:transition spd="slow" advTm="31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2E7C39-FC3B-4C8D-9FCF-C9CF8A5E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Upoznavanje s podacima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3D22E39-D93D-4D91-B586-63D3C26A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734" y="1825625"/>
            <a:ext cx="5042065" cy="1603375"/>
          </a:xfrm>
        </p:spPr>
        <p:txBody>
          <a:bodyPr/>
          <a:lstStyle/>
          <a:p>
            <a:r>
              <a:rPr lang="hr-HR" dirty="0"/>
              <a:t>Bitne su razlike iz:</a:t>
            </a:r>
          </a:p>
          <a:p>
            <a:pPr lvl="1"/>
            <a:r>
              <a:rPr lang="hr-HR" dirty="0" err="1"/>
              <a:t>score</a:t>
            </a:r>
            <a:r>
              <a:rPr lang="hr-HR" dirty="0"/>
              <a:t>, </a:t>
            </a:r>
            <a:r>
              <a:rPr lang="hr-HR" dirty="0" err="1"/>
              <a:t>steals</a:t>
            </a:r>
            <a:r>
              <a:rPr lang="hr-HR" dirty="0"/>
              <a:t>, </a:t>
            </a:r>
            <a:r>
              <a:rPr lang="hr-HR" dirty="0" err="1"/>
              <a:t>blocks</a:t>
            </a:r>
            <a:r>
              <a:rPr lang="hr-HR" dirty="0"/>
              <a:t>, </a:t>
            </a:r>
            <a:r>
              <a:rPr lang="hr-HR" dirty="0" err="1"/>
              <a:t>field</a:t>
            </a:r>
            <a:r>
              <a:rPr lang="hr-HR" dirty="0"/>
              <a:t> </a:t>
            </a:r>
            <a:r>
              <a:rPr lang="hr-HR" dirty="0" err="1"/>
              <a:t>goals</a:t>
            </a:r>
            <a:endParaRPr lang="hr-HR" dirty="0"/>
          </a:p>
          <a:p>
            <a:pPr lvl="1"/>
            <a:r>
              <a:rPr lang="hr-HR" dirty="0"/>
              <a:t>BPI i RPI </a:t>
            </a:r>
            <a:r>
              <a:rPr lang="hr-HR" dirty="0" err="1"/>
              <a:t>rank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8B6100C-F301-4ACF-96A2-29870B58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4" y="1690688"/>
            <a:ext cx="5432151" cy="4530436"/>
          </a:xfrm>
          <a:prstGeom prst="rect">
            <a:avLst/>
          </a:prstGeom>
        </p:spPr>
      </p:pic>
      <p:pic>
        <p:nvPicPr>
          <p:cNvPr id="7" name="Slika 6" descr="Slika na kojoj se prikazuje stol&#10;&#10;Opis je automatski generiran">
            <a:extLst>
              <a:ext uri="{FF2B5EF4-FFF2-40B4-BE49-F238E27FC236}">
                <a16:creationId xmlns:a16="http://schemas.microsoft.com/office/drawing/2014/main" id="{8C113CB4-0909-46F5-AB6D-D8CB020F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15" y="3487739"/>
            <a:ext cx="5535391" cy="273338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853628B-934A-450F-9C35-1DCAB0207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14" name="Audiozapis 13">
            <a:hlinkClick r:id="" action="ppaction://media"/>
            <a:extLst>
              <a:ext uri="{FF2B5EF4-FFF2-40B4-BE49-F238E27FC236}">
                <a16:creationId xmlns:a16="http://schemas.microsoft.com/office/drawing/2014/main" id="{202BB558-5B22-4F80-81FC-1C467F728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3"/>
    </mc:Choice>
    <mc:Fallback>
      <p:transition spd="slow" advTm="3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06C20C8-FABC-4A1F-BF40-66F99C49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626" y="2125681"/>
            <a:ext cx="4460173" cy="4051282"/>
          </a:xfrm>
        </p:spPr>
        <p:txBody>
          <a:bodyPr/>
          <a:lstStyle/>
          <a:p>
            <a:r>
              <a:rPr lang="hr-HR" dirty="0" err="1"/>
              <a:t>Raw</a:t>
            </a:r>
            <a:r>
              <a:rPr lang="hr-HR" dirty="0"/>
              <a:t> podaci koje ćemo koristiti za dobivanje strukturiranih podataka</a:t>
            </a:r>
          </a:p>
          <a:p>
            <a:r>
              <a:rPr lang="hr-HR" dirty="0"/>
              <a:t>BPI, </a:t>
            </a:r>
            <a:r>
              <a:rPr lang="hr-HR" dirty="0" err="1"/>
              <a:t>owp</a:t>
            </a:r>
            <a:r>
              <a:rPr lang="hr-HR" dirty="0"/>
              <a:t>, </a:t>
            </a:r>
            <a:r>
              <a:rPr lang="hr-HR" dirty="0" err="1"/>
              <a:t>oowp</a:t>
            </a:r>
            <a:r>
              <a:rPr lang="hr-HR" dirty="0"/>
              <a:t>, RPI izračunati</a:t>
            </a:r>
          </a:p>
        </p:txBody>
      </p:sp>
      <p:sp>
        <p:nvSpPr>
          <p:cNvPr id="4" name="Naslov 1">
            <a:extLst>
              <a:ext uri="{FF2B5EF4-FFF2-40B4-BE49-F238E27FC236}">
                <a16:creationId xmlns:a16="http://schemas.microsoft.com/office/drawing/2014/main" id="{59A2F503-090A-4F9D-A19B-B2B3AB96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r-HR" sz="4000" dirty="0"/>
              <a:t>Upoznavanje s podacima</a:t>
            </a:r>
          </a:p>
        </p:txBody>
      </p:sp>
      <p:pic>
        <p:nvPicPr>
          <p:cNvPr id="6" name="Slika 5" descr="Slika na kojoj se prikazuje stol&#10;&#10;Opis je automatski generiran">
            <a:extLst>
              <a:ext uri="{FF2B5EF4-FFF2-40B4-BE49-F238E27FC236}">
                <a16:creationId xmlns:a16="http://schemas.microsoft.com/office/drawing/2014/main" id="{06FB1A34-122A-4425-AF13-DFCFD073B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9" y="2125681"/>
            <a:ext cx="6082301" cy="3693227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CFB1AA8-7FFB-433C-9CFF-3DB73986C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8" name="Audiozapis 7">
            <a:hlinkClick r:id="" action="ppaction://media"/>
            <a:extLst>
              <a:ext uri="{FF2B5EF4-FFF2-40B4-BE49-F238E27FC236}">
                <a16:creationId xmlns:a16="http://schemas.microsoft.com/office/drawing/2014/main" id="{A782A17D-9F88-4F34-8156-F302A0D8E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40"/>
    </mc:Choice>
    <mc:Fallback>
      <p:transition spd="slow" advTm="25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E46147-03C2-4F1C-8B29-BA5F3B47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229" y="1690688"/>
            <a:ext cx="5884177" cy="2981267"/>
          </a:xfrm>
        </p:spPr>
        <p:txBody>
          <a:bodyPr/>
          <a:lstStyle/>
          <a:p>
            <a:r>
              <a:rPr lang="hr-HR" dirty="0"/>
              <a:t>Kvadratna regresija</a:t>
            </a:r>
          </a:p>
          <a:p>
            <a:r>
              <a:rPr lang="hr-HR" dirty="0"/>
              <a:t>Izračun utjecaja</a:t>
            </a:r>
          </a:p>
        </p:txBody>
      </p:sp>
      <p:sp>
        <p:nvSpPr>
          <p:cNvPr id="4" name="Naslov 1">
            <a:extLst>
              <a:ext uri="{FF2B5EF4-FFF2-40B4-BE49-F238E27FC236}">
                <a16:creationId xmlns:a16="http://schemas.microsoft.com/office/drawing/2014/main" id="{A1E6D317-DC8A-4314-A3C4-1EE7E5EF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/>
              <a:t>Poznati </a:t>
            </a:r>
            <a:r>
              <a:rPr lang="hr-HR" dirty="0" err="1"/>
              <a:t>rezulati</a:t>
            </a:r>
            <a:endParaRPr lang="hr-HR" dirty="0"/>
          </a:p>
        </p:txBody>
      </p:sp>
      <p:pic>
        <p:nvPicPr>
          <p:cNvPr id="6" name="Slika 5" descr="Slika na kojoj se prikazuje tekst&#10;&#10;Opis je automatski generiran">
            <a:extLst>
              <a:ext uri="{FF2B5EF4-FFF2-40B4-BE49-F238E27FC236}">
                <a16:creationId xmlns:a16="http://schemas.microsoft.com/office/drawing/2014/main" id="{779052DE-DD1E-45FE-A9B8-396B4A5B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84" y="1581329"/>
            <a:ext cx="3138182" cy="4746176"/>
          </a:xfrm>
          <a:prstGeom prst="rect">
            <a:avLst/>
          </a:prstGeom>
        </p:spPr>
      </p:pic>
      <p:pic>
        <p:nvPicPr>
          <p:cNvPr id="8" name="Slika 7" descr="Slika na kojoj se prikazuje tekst&#10;&#10;Opis je automatski generiran">
            <a:extLst>
              <a:ext uri="{FF2B5EF4-FFF2-40B4-BE49-F238E27FC236}">
                <a16:creationId xmlns:a16="http://schemas.microsoft.com/office/drawing/2014/main" id="{D43C3B0D-0DAD-44EE-86B4-983ADC3E1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43" y="4999839"/>
            <a:ext cx="3536985" cy="1327666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702854FF-5CC8-4028-8A91-EC6C1623C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12" name="Audiozapis 11">
            <a:hlinkClick r:id="" action="ppaction://media"/>
            <a:extLst>
              <a:ext uri="{FF2B5EF4-FFF2-40B4-BE49-F238E27FC236}">
                <a16:creationId xmlns:a16="http://schemas.microsoft.com/office/drawing/2014/main" id="{47FF5B95-A4A4-4238-80F1-7500421E0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9"/>
    </mc:Choice>
    <mc:Fallback>
      <p:transition spd="slow" advTm="1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DD5B17-3A47-46B5-BBB4-123C33AA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Poznati </a:t>
            </a:r>
            <a:r>
              <a:rPr lang="hr-HR" dirty="0" err="1"/>
              <a:t>rezulati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1F8B37E-538E-4BBA-805C-CE0F9077F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670" y="2048493"/>
            <a:ext cx="4151416" cy="4164095"/>
          </a:xfrm>
        </p:spPr>
        <p:txBody>
          <a:bodyPr/>
          <a:lstStyle/>
          <a:p>
            <a:r>
              <a:rPr lang="hr-HR" dirty="0"/>
              <a:t>Ovisnost pobjede o argumentima koji se koriste u radu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BE80787-A7A6-40CF-8834-C612D99A7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765603"/>
            <a:ext cx="4051731" cy="4540193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159AE71B-1BE9-4B37-9EFF-F9D5E91E0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4" name="Audiozapis 3">
            <a:hlinkClick r:id="" action="ppaction://media"/>
            <a:extLst>
              <a:ext uri="{FF2B5EF4-FFF2-40B4-BE49-F238E27FC236}">
                <a16:creationId xmlns:a16="http://schemas.microsoft.com/office/drawing/2014/main" id="{77EC31D9-5002-4EC7-B813-F5EEAB967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9"/>
    </mc:Choice>
    <mc:Fallback>
      <p:transition spd="slow" advTm="1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DCCBD5-6776-4A70-BD49-12207C96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Poboljšanje rezultata</a:t>
            </a:r>
            <a:endParaRPr lang="hr-HR" b="1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8225AA04-C7B7-4A98-9A4E-F71C94A7C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5" name="Audiozapis 4">
            <a:hlinkClick r:id="" action="ppaction://media"/>
            <a:extLst>
              <a:ext uri="{FF2B5EF4-FFF2-40B4-BE49-F238E27FC236}">
                <a16:creationId xmlns:a16="http://schemas.microsoft.com/office/drawing/2014/main" id="{8CF7ADC7-5960-4B99-945B-29999DADC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8"/>
    </mc:Choice>
    <mc:Fallback>
      <p:transition spd="slow" advTm="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08D1F5-909D-48C1-9A8A-6488164B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7415"/>
          </a:xfrm>
        </p:spPr>
        <p:txBody>
          <a:bodyPr/>
          <a:lstStyle/>
          <a:p>
            <a:r>
              <a:rPr lang="hr-HR" dirty="0"/>
              <a:t>Podaci s kojima radimo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9D20F99-4A47-4F12-AD1D-9A8CFC8E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6" y="1825625"/>
            <a:ext cx="4691743" cy="4351338"/>
          </a:xfrm>
        </p:spPr>
        <p:txBody>
          <a:bodyPr/>
          <a:lstStyle/>
          <a:p>
            <a:r>
              <a:rPr lang="hr-HR" dirty="0"/>
              <a:t>Izrada</a:t>
            </a:r>
          </a:p>
          <a:p>
            <a:pPr lvl="1"/>
            <a:r>
              <a:rPr lang="hr-HR" dirty="0"/>
              <a:t>podataka za treniranje</a:t>
            </a:r>
          </a:p>
          <a:p>
            <a:pPr lvl="1"/>
            <a:r>
              <a:rPr lang="hr-HR" dirty="0"/>
              <a:t>podataka za testiranje (2014.)</a:t>
            </a:r>
          </a:p>
          <a:p>
            <a:r>
              <a:rPr lang="hr-HR" dirty="0" err="1"/>
              <a:t>xgboost</a:t>
            </a:r>
            <a:endParaRPr lang="hr-HR" dirty="0"/>
          </a:p>
        </p:txBody>
      </p:sp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7AEE2630-59FC-40B6-8166-8499C502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87981"/>
            <a:ext cx="5292535" cy="2747123"/>
          </a:xfrm>
          <a:prstGeom prst="rect">
            <a:avLst/>
          </a:prstGeom>
        </p:spPr>
      </p:pic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313279A0-97A0-41A8-847D-FC467E858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8" y="4166628"/>
            <a:ext cx="5277722" cy="2354374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674DCED-22FB-4219-ADD6-68CCA1EA7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5" name="Audiozapis 4">
            <a:hlinkClick r:id="" action="ppaction://media"/>
            <a:extLst>
              <a:ext uri="{FF2B5EF4-FFF2-40B4-BE49-F238E27FC236}">
                <a16:creationId xmlns:a16="http://schemas.microsoft.com/office/drawing/2014/main" id="{7041D7D1-3096-4E7D-BD5B-F7F4DA26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6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32"/>
    </mc:Choice>
    <mc:Fallback>
      <p:transition spd="slow" advTm="2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A8E2F34-3B2F-4450-8BF8-A13D22258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2061" y="1825625"/>
            <a:ext cx="4501737" cy="4351338"/>
          </a:xfrm>
        </p:spPr>
        <p:txBody>
          <a:bodyPr/>
          <a:lstStyle/>
          <a:p>
            <a:r>
              <a:rPr lang="hr-HR" dirty="0"/>
              <a:t>Izgled podataka koje koristimo</a:t>
            </a:r>
          </a:p>
          <a:p>
            <a:r>
              <a:rPr lang="hr-HR" dirty="0"/>
              <a:t>Svi podaci i y (pobjednik)</a:t>
            </a:r>
          </a:p>
        </p:txBody>
      </p:sp>
      <p:pic>
        <p:nvPicPr>
          <p:cNvPr id="5" name="Slika 4" descr="Slika na kojoj se prikazuje tekst, račun, snimka zaslona&#10;&#10;Opis je automatski generiran">
            <a:extLst>
              <a:ext uri="{FF2B5EF4-FFF2-40B4-BE49-F238E27FC236}">
                <a16:creationId xmlns:a16="http://schemas.microsoft.com/office/drawing/2014/main" id="{23C2B102-A301-46D1-B802-50C1D9E41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8" y="1825625"/>
            <a:ext cx="6238875" cy="41148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7952A388-8EE4-458B-B07B-37016DAE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/>
              <a:t>Podaci s kojima radimo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D4A2EE93-5018-4D25-A237-D09D97279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32" y="6384022"/>
            <a:ext cx="1096468" cy="473978"/>
          </a:xfrm>
          <a:prstGeom prst="rect">
            <a:avLst/>
          </a:prstGeom>
        </p:spPr>
      </p:pic>
      <p:pic>
        <p:nvPicPr>
          <p:cNvPr id="2" name="Audiozapis 1">
            <a:hlinkClick r:id="" action="ppaction://media"/>
            <a:extLst>
              <a:ext uri="{FF2B5EF4-FFF2-40B4-BE49-F238E27FC236}">
                <a16:creationId xmlns:a16="http://schemas.microsoft.com/office/drawing/2014/main" id="{27B210BC-CDD0-427A-840C-8706F54A0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7"/>
    </mc:Choice>
    <mc:Fallback>
      <p:transition spd="slow" advTm="13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sustav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sustav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sustav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148</Words>
  <Application>Microsoft Office PowerPoint</Application>
  <PresentationFormat>Široki zaslon</PresentationFormat>
  <Paragraphs>40</Paragraphs>
  <Slides>13</Slides>
  <Notes>0</Notes>
  <HiddenSlides>0</HiddenSlides>
  <MMClips>13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Predviđanje March Madness pobjednika- poboljšanje rješenja</vt:lpstr>
      <vt:lpstr>March Madness</vt:lpstr>
      <vt:lpstr>Upoznavanje s podacima</vt:lpstr>
      <vt:lpstr>Upoznavanje s podacima</vt:lpstr>
      <vt:lpstr>Poznati rezulati</vt:lpstr>
      <vt:lpstr>Poznati rezulati</vt:lpstr>
      <vt:lpstr>Poboljšanje rezultata</vt:lpstr>
      <vt:lpstr>Podaci s kojima radimo</vt:lpstr>
      <vt:lpstr>Podaci s kojima radimo</vt:lpstr>
      <vt:lpstr>PowerPoint prezentacija</vt:lpstr>
      <vt:lpstr>PowerPoint prezentacija</vt:lpstr>
      <vt:lpstr>Konačni rezultati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Predviđanje March Madness pobjednika- poboljšanje rješenja</dc:title>
  <dc:creator>Sven Balint</dc:creator>
  <cp:lastModifiedBy>Sven Balint</cp:lastModifiedBy>
  <cp:revision>12</cp:revision>
  <dcterms:created xsi:type="dcterms:W3CDTF">2023-01-13T01:25:36Z</dcterms:created>
  <dcterms:modified xsi:type="dcterms:W3CDTF">2023-01-13T17:33:03Z</dcterms:modified>
</cp:coreProperties>
</file>